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57" r:id="rId4"/>
    <p:sldId id="262" r:id="rId5"/>
    <p:sldId id="258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4660"/>
  </p:normalViewPr>
  <p:slideViewPr>
    <p:cSldViewPr>
      <p:cViewPr varScale="1">
        <p:scale>
          <a:sx n="75" d="100"/>
          <a:sy n="75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7CE42-D775-420F-BCE2-EA6E9CFC7E5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BC051-D324-454A-B626-1BFFAD43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0:40</a:t>
            </a:r>
            <a:r>
              <a:rPr lang="en-US" baseline="0" dirty="0" smtClean="0"/>
              <a:t> Focus on this information that will be addressed, again, during the PowerPoint. </a:t>
            </a:r>
          </a:p>
          <a:p>
            <a:r>
              <a:rPr lang="en-US" baseline="0" dirty="0" smtClean="0"/>
              <a:t>1:07 – 1:30 Skip this portion related to facilitated diffusion </a:t>
            </a:r>
          </a:p>
          <a:p>
            <a:r>
              <a:rPr lang="en-US" baseline="0" dirty="0" smtClean="0"/>
              <a:t>1:30 State that ATP is what the cells use for energy</a:t>
            </a:r>
          </a:p>
          <a:p>
            <a:r>
              <a:rPr lang="en-US" baseline="0" dirty="0" smtClean="0"/>
              <a:t>3:26 </a:t>
            </a:r>
            <a:r>
              <a:rPr lang="en-US" baseline="0" smtClean="0"/>
              <a:t>Stop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BC051-D324-454A-B626-1BFFAD430B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this point, students</a:t>
            </a:r>
            <a:r>
              <a:rPr lang="en-US" baseline="0" dirty="0" smtClean="0"/>
              <a:t> are just making predictions. Any answer is fine. Ask probing questions provided on CPLAMS in the guiding practice.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BC051-D324-454A-B626-1BFFAD430B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1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discussion on</a:t>
            </a:r>
            <a:r>
              <a:rPr lang="en-US" baseline="0" dirty="0" smtClean="0"/>
              <a:t> items such a tea bag diffusing the contents throughout water or odor spreading throughout a room after being sprayed. Ask students how the process of osmosis might be implemented in the cleaning of water.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BC051-D324-454A-B626-1BFFAD430B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5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 point, students</a:t>
            </a:r>
            <a:r>
              <a:rPr lang="en-US" baseline="0" dirty="0" smtClean="0"/>
              <a:t> are just making predictions. Any answer is fine. Ask probing questions provided on CPLAMS in the guiding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BC051-D324-454A-B626-1BFFAD430B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8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students are confused about the concentration gradient, relate the gradient to the amount of a specific color upon a color swab at a warehouse store. https://www.google.com/url?sa=i&amp;rct=j&amp;q=&amp;esrc=s&amp;source=images&amp;cd=&amp;cad=rja&amp;uact=8&amp;docid=t84JECQz_fBmHM&amp;tbnid=RCsm10yclYy67M:&amp;ved=0CAUQjRw&amp;url=http%3A%2F%2Finteriordesignhq.com%2Fworking-with-paint-swatches%2F&amp;ei=TczGU8-RLPHJsQTNpIGYBA&amp;bvm=bv.71126742,d.cWc&amp;psig=AFQjCNFxJRxtiUtf4z-UKMnvZ-tUYNDghQ&amp;ust=1405623753967127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BC051-D324-454A-B626-1BFFAD430B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7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students with the rubric to reference for this</a:t>
            </a:r>
            <a:r>
              <a:rPr lang="en-US" baseline="0" dirty="0" smtClean="0"/>
              <a:t> portion.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BC051-D324-454A-B626-1BFFAD430B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4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70-7F22-4A08-87C3-513F1A75EE0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8047-22E6-46D4-BA8E-2BC8720730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70-7F22-4A08-87C3-513F1A75EE0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8047-22E6-46D4-BA8E-2BC872073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70-7F22-4A08-87C3-513F1A75EE0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8047-22E6-46D4-BA8E-2BC872073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70-7F22-4A08-87C3-513F1A75EE0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8047-22E6-46D4-BA8E-2BC872073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70-7F22-4A08-87C3-513F1A75EE0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458047-22E6-46D4-BA8E-2BC87207309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70-7F22-4A08-87C3-513F1A75EE0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8047-22E6-46D4-BA8E-2BC872073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70-7F22-4A08-87C3-513F1A75EE0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8047-22E6-46D4-BA8E-2BC872073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70-7F22-4A08-87C3-513F1A75EE0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8047-22E6-46D4-BA8E-2BC872073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70-7F22-4A08-87C3-513F1A75EE0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8047-22E6-46D4-BA8E-2BC872073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70-7F22-4A08-87C3-513F1A75EE0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8047-22E6-46D4-BA8E-2BC872073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70-7F22-4A08-87C3-513F1A75EE0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8047-22E6-46D4-BA8E-2BC872073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03D070-7F22-4A08-87C3-513F1A75EE0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458047-22E6-46D4-BA8E-2BC87207309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Passive VS. Active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SC.6.L.14.3</a:t>
            </a:r>
            <a:r>
              <a:rPr lang="en-US" dirty="0" smtClean="0"/>
              <a:t> Recognize </a:t>
            </a:r>
            <a:r>
              <a:rPr lang="en-US" dirty="0"/>
              <a:t>and explore how cells of all organisms undergo similar processes to maintain homeostasis, including extracting energy from food, getting rid of waste, and reproducing.</a:t>
            </a:r>
          </a:p>
        </p:txBody>
      </p:sp>
    </p:spTree>
    <p:extLst>
      <p:ext uri="{BB962C8B-B14F-4D97-AF65-F5344CB8AC3E}">
        <p14:creationId xmlns:p14="http://schemas.microsoft.com/office/powerpoint/2010/main" val="18822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1. What is a cell? </a:t>
            </a:r>
            <a:endParaRPr lang="en-US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smallest unit of life that can function </a:t>
            </a:r>
            <a:r>
              <a:rPr lang="en-US" i="1" dirty="0" smtClean="0"/>
              <a:t>independently.</a:t>
            </a:r>
          </a:p>
          <a:p>
            <a:r>
              <a:rPr lang="en-US" dirty="0" smtClean="0"/>
              <a:t>2</a:t>
            </a:r>
            <a:r>
              <a:rPr lang="en-US" dirty="0"/>
              <a:t>. What is homeostasis? </a:t>
            </a:r>
            <a:endParaRPr lang="en-US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cell's ability to regulate its internal conditions as to remain stable and relatively constant.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http://www.schooltube.com/video/b56b9e33f44540b89648/</a:t>
            </a:r>
          </a:p>
        </p:txBody>
      </p:sp>
    </p:spTree>
    <p:extLst>
      <p:ext uri="{BB962C8B-B14F-4D97-AF65-F5344CB8AC3E}">
        <p14:creationId xmlns:p14="http://schemas.microsoft.com/office/powerpoint/2010/main" val="41228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sticky notes, please document your responses to the following inquiries. </a:t>
            </a:r>
          </a:p>
          <a:p>
            <a:r>
              <a:rPr lang="en-US" dirty="0" smtClean="0"/>
              <a:t>Make sure to justify your response.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sticky note, describe what you think is occurring to the molecules in the following image. </a:t>
            </a:r>
          </a:p>
          <a:p>
            <a:endParaRPr lang="en-US" dirty="0"/>
          </a:p>
        </p:txBody>
      </p:sp>
      <p:pic>
        <p:nvPicPr>
          <p:cNvPr id="1028" name="Picture 4" descr="http://www.tnmanning.com/HTMLobj-1852/ani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8349" y="6422571"/>
            <a:ext cx="37273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http://www.tnmanning.com/HTMLobj-1852/aniGif.gif</a:t>
            </a:r>
          </a:p>
        </p:txBody>
      </p:sp>
    </p:spTree>
    <p:extLst>
      <p:ext uri="{BB962C8B-B14F-4D97-AF65-F5344CB8AC3E}">
        <p14:creationId xmlns:p14="http://schemas.microsoft.com/office/powerpoint/2010/main" val="15136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passive transport?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Describe this process using specific terminology.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movement of particles across a cell membrane without the use of energy.</a:t>
            </a:r>
          </a:p>
          <a:p>
            <a:r>
              <a:rPr lang="en-US" dirty="0" smtClean="0"/>
              <a:t>Diffusion: The movement of molecules from an area of high concentration to low. </a:t>
            </a:r>
            <a:endParaRPr lang="en-US" dirty="0"/>
          </a:p>
          <a:p>
            <a:r>
              <a:rPr lang="en-US" dirty="0" smtClean="0"/>
              <a:t>Osmosis: The diffusion of water through a semi-permeable membrane.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4648199"/>
            <a:ext cx="4041775" cy="11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906" y="5806538"/>
            <a:ext cx="40895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http://www.biologycorner.com/resources/diffusion_red.JPG</a:t>
            </a:r>
          </a:p>
        </p:txBody>
      </p:sp>
    </p:spTree>
    <p:extLst>
      <p:ext uri="{BB962C8B-B14F-4D97-AF65-F5344CB8AC3E}">
        <p14:creationId xmlns:p14="http://schemas.microsoft.com/office/powerpoint/2010/main" val="29136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sticky note, describe what you think is occurring to the molecules in the following image. </a:t>
            </a:r>
          </a:p>
          <a:p>
            <a:endParaRPr lang="en-US" dirty="0"/>
          </a:p>
        </p:txBody>
      </p:sp>
      <p:pic>
        <p:nvPicPr>
          <p:cNvPr id="3074" name="Picture 2" descr="http://iws.collin.edu/biopage/faculty/mcculloch/1406/outlines/chapter%208/FACILDIF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873119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531605"/>
            <a:ext cx="62744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http://iws.collin.edu/biopage/faculty/mcculloch/1406/outlines/chapter%208/FACILDIFF.GIF</a:t>
            </a:r>
          </a:p>
        </p:txBody>
      </p:sp>
    </p:spTree>
    <p:extLst>
      <p:ext uri="{BB962C8B-B14F-4D97-AF65-F5344CB8AC3E}">
        <p14:creationId xmlns:p14="http://schemas.microsoft.com/office/powerpoint/2010/main" val="25437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active transport?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Describe this process using specific terminology.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movement of particles against the concentration gradient and requires the use of energy.</a:t>
            </a:r>
          </a:p>
          <a:p>
            <a:r>
              <a:rPr lang="en-US" dirty="0" smtClean="0"/>
              <a:t>Endocytosis: cell </a:t>
            </a:r>
            <a:r>
              <a:rPr lang="en-US" dirty="0"/>
              <a:t>takes in large particles by engulfing </a:t>
            </a:r>
            <a:r>
              <a:rPr lang="en-US" dirty="0" smtClean="0"/>
              <a:t>them</a:t>
            </a:r>
          </a:p>
          <a:p>
            <a:r>
              <a:rPr lang="en-US" b="1" dirty="0" smtClean="0"/>
              <a:t>Exocytosis:</a:t>
            </a:r>
            <a:br>
              <a:rPr lang="en-US" b="1" dirty="0" smtClean="0"/>
            </a:br>
            <a:r>
              <a:rPr lang="en-US" dirty="0" smtClean="0"/>
              <a:t>- </a:t>
            </a:r>
            <a:r>
              <a:rPr lang="en-US" dirty="0"/>
              <a:t>cell gets rid of particles, opposite of endocytosis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889523"/>
            <a:ext cx="7040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http://t2.gstatic.com/images?q=tbn:ANd9GcRIeYMk7ffMyQaY_iLuQc0_l4CyAVlEGSwzKoM0FTf-N-Vgz1IJ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2" y="4117873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8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a semi-concrete model of each form of transport occurring (in the form of a labelled illustration.) </a:t>
            </a:r>
            <a:r>
              <a:rPr lang="en-US" dirty="0" smtClean="0"/>
              <a:t>Individually, you should </a:t>
            </a:r>
            <a:r>
              <a:rPr lang="en-US" dirty="0"/>
              <a:t>choose one of the previously listed </a:t>
            </a:r>
            <a:r>
              <a:rPr lang="en-US" dirty="0" smtClean="0"/>
              <a:t>examples	 </a:t>
            </a:r>
            <a:r>
              <a:rPr lang="en-US" dirty="0"/>
              <a:t>or create an original example. </a:t>
            </a:r>
          </a:p>
        </p:txBody>
      </p:sp>
    </p:spTree>
    <p:extLst>
      <p:ext uri="{BB962C8B-B14F-4D97-AF65-F5344CB8AC3E}">
        <p14:creationId xmlns:p14="http://schemas.microsoft.com/office/powerpoint/2010/main" val="25878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376</TotalTime>
  <Words>414</Words>
  <Application>Microsoft Office PowerPoint</Application>
  <PresentationFormat>On-screen Show (4:3)</PresentationFormat>
  <Paragraphs>49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Passive VS. Active</vt:lpstr>
      <vt:lpstr>Prior Knowledge</vt:lpstr>
      <vt:lpstr>Preview </vt:lpstr>
      <vt:lpstr>Directions</vt:lpstr>
      <vt:lpstr>Passive Transport</vt:lpstr>
      <vt:lpstr>Passive Transport</vt:lpstr>
      <vt:lpstr>Active Transport</vt:lpstr>
      <vt:lpstr>Active Transport</vt:lpstr>
      <vt:lpstr>Activity Extension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</dc:title>
  <dc:creator>Daniela Markowitz</dc:creator>
  <cp:lastModifiedBy>Elizabeth Smith</cp:lastModifiedBy>
  <cp:revision>38</cp:revision>
  <dcterms:created xsi:type="dcterms:W3CDTF">2014-07-12T14:01:29Z</dcterms:created>
  <dcterms:modified xsi:type="dcterms:W3CDTF">2017-06-12T21:25:22Z</dcterms:modified>
</cp:coreProperties>
</file>